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2" r:id="rId2"/>
    <p:sldId id="273" r:id="rId3"/>
    <p:sldId id="274" r:id="rId4"/>
    <p:sldId id="264" r:id="rId5"/>
    <p:sldId id="276" r:id="rId6"/>
    <p:sldId id="268" r:id="rId7"/>
    <p:sldId id="267" r:id="rId8"/>
    <p:sldId id="277" r:id="rId9"/>
    <p:sldId id="275"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10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12B6E-CA5E-46CE-BA75-13BB4C9D67A5}" type="datetimeFigureOut">
              <a:rPr lang="es-AR" smtClean="0"/>
              <a:t>11/11/2023</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18F018-435C-44C3-A144-176859F039A0}" type="slidenum">
              <a:rPr lang="es-AR" smtClean="0"/>
              <a:t>‹Nº›</a:t>
            </a:fld>
            <a:endParaRPr lang="es-AR"/>
          </a:p>
        </p:txBody>
      </p:sp>
    </p:spTree>
    <p:extLst>
      <p:ext uri="{BB962C8B-B14F-4D97-AF65-F5344CB8AC3E}">
        <p14:creationId xmlns:p14="http://schemas.microsoft.com/office/powerpoint/2010/main" val="3147983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E918F018-435C-44C3-A144-176859F039A0}" type="slidenum">
              <a:rPr lang="es-AR" smtClean="0"/>
              <a:t>3</a:t>
            </a:fld>
            <a:endParaRPr lang="es-AR"/>
          </a:p>
        </p:txBody>
      </p:sp>
    </p:spTree>
    <p:extLst>
      <p:ext uri="{BB962C8B-B14F-4D97-AF65-F5344CB8AC3E}">
        <p14:creationId xmlns:p14="http://schemas.microsoft.com/office/powerpoint/2010/main" val="1856032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11/11/2023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11/11/2023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7504" y="2060848"/>
            <a:ext cx="8856984"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AR" dirty="0"/>
          </a:p>
        </p:txBody>
      </p:sp>
      <p:sp>
        <p:nvSpPr>
          <p:cNvPr id="2" name="1 Título"/>
          <p:cNvSpPr>
            <a:spLocks noGrp="1"/>
          </p:cNvSpPr>
          <p:nvPr>
            <p:ph type="title"/>
          </p:nvPr>
        </p:nvSpPr>
        <p:spPr>
          <a:xfrm>
            <a:off x="107504" y="188640"/>
            <a:ext cx="8928992" cy="1800200"/>
          </a:xfrm>
          <a:solidFill>
            <a:schemeClr val="accent2">
              <a:lumMod val="40000"/>
              <a:lumOff val="60000"/>
            </a:schemeClr>
          </a:solidFill>
        </p:spPr>
        <p:txBody>
          <a:bodyPr>
            <a:noAutofit/>
          </a:bodyPr>
          <a:lstStyle/>
          <a:p>
            <a:r>
              <a:rPr lang="es-AR" sz="2000" b="1" dirty="0" smtClean="0"/>
              <a:t>IUSAM</a:t>
            </a:r>
            <a:br>
              <a:rPr lang="es-AR" sz="2000" b="1" dirty="0" smtClean="0"/>
            </a:br>
            <a:r>
              <a:rPr lang="es-AR" sz="2000" b="1" dirty="0" smtClean="0"/>
              <a:t>CARRERA:</a:t>
            </a:r>
            <a:r>
              <a:rPr lang="es-AR" sz="2000" dirty="0" smtClean="0"/>
              <a:t> </a:t>
            </a:r>
            <a:r>
              <a:rPr lang="es-AR" sz="2000" b="1" dirty="0" smtClean="0"/>
              <a:t>Especialización en Psicología Clínica de Niños y Adolescentes</a:t>
            </a:r>
            <a:r>
              <a:rPr lang="es-AR" sz="2000" dirty="0" smtClean="0"/>
              <a:t/>
            </a:r>
            <a:br>
              <a:rPr lang="es-AR" sz="2000" dirty="0" smtClean="0"/>
            </a:br>
            <a:r>
              <a:rPr lang="es-AR" sz="2000" b="1" dirty="0" smtClean="0"/>
              <a:t>ASIGNATURA: Antropología de las Transiciones del Ciclo Vital.</a:t>
            </a:r>
            <a:br>
              <a:rPr lang="es-AR" sz="2000" b="1" dirty="0" smtClean="0"/>
            </a:br>
            <a:r>
              <a:rPr lang="es-AR" sz="1800" b="1" dirty="0" smtClean="0">
                <a:effectLst>
                  <a:outerShdw blurRad="38100" dist="38100" dir="2700000" algn="tl">
                    <a:srgbClr val="000000">
                      <a:alpha val="43137"/>
                    </a:srgbClr>
                  </a:outerShdw>
                </a:effectLst>
              </a:rPr>
              <a:t>Prof</a:t>
            </a:r>
            <a:r>
              <a:rPr lang="es-AR" sz="1800" b="1" dirty="0" smtClean="0">
                <a:effectLst>
                  <a:outerShdw blurRad="38100" dist="38100" dir="2700000" algn="tl">
                    <a:srgbClr val="000000">
                      <a:alpha val="43137"/>
                    </a:srgbClr>
                  </a:outerShdw>
                </a:effectLst>
              </a:rPr>
              <a:t>. Titular Lic</a:t>
            </a:r>
            <a:r>
              <a:rPr lang="es-AR" sz="1800" b="1" dirty="0">
                <a:effectLst>
                  <a:outerShdw blurRad="38100" dist="38100" dir="2700000" algn="tl">
                    <a:srgbClr val="000000">
                      <a:alpha val="43137"/>
                    </a:srgbClr>
                  </a:outerShdw>
                </a:effectLst>
              </a:rPr>
              <a:t>. Eugenia Morey</a:t>
            </a:r>
            <a:r>
              <a:rPr lang="es-AR" sz="1800" dirty="0">
                <a:effectLst>
                  <a:outerShdw blurRad="38100" dist="38100" dir="2700000" algn="tl">
                    <a:srgbClr val="000000">
                      <a:alpha val="43137"/>
                    </a:srgbClr>
                  </a:outerShdw>
                </a:effectLst>
              </a:rPr>
              <a:t/>
            </a:r>
            <a:br>
              <a:rPr lang="es-AR" sz="1800" dirty="0">
                <a:effectLst>
                  <a:outerShdw blurRad="38100" dist="38100" dir="2700000" algn="tl">
                    <a:srgbClr val="000000">
                      <a:alpha val="43137"/>
                    </a:srgbClr>
                  </a:outerShdw>
                </a:effectLst>
              </a:rPr>
            </a:br>
            <a:r>
              <a:rPr lang="es-AR" sz="1800" b="1" dirty="0" smtClean="0">
                <a:effectLst>
                  <a:outerShdw blurRad="38100" dist="38100" dir="2700000" algn="tl">
                    <a:srgbClr val="000000">
                      <a:alpha val="43137"/>
                    </a:srgbClr>
                  </a:outerShdw>
                </a:effectLst>
              </a:rPr>
              <a:t>JTP Esp</a:t>
            </a:r>
            <a:r>
              <a:rPr lang="es-AR" sz="1800" b="1" dirty="0">
                <a:effectLst>
                  <a:outerShdw blurRad="38100" dist="38100" dir="2700000" algn="tl">
                    <a:srgbClr val="000000">
                      <a:alpha val="43137"/>
                    </a:srgbClr>
                  </a:outerShdw>
                </a:effectLst>
              </a:rPr>
              <a:t>. Mariana Margarita </a:t>
            </a:r>
            <a:r>
              <a:rPr lang="es-AR" sz="1800" b="1" dirty="0" smtClean="0">
                <a:effectLst>
                  <a:outerShdw blurRad="38100" dist="38100" dir="2700000" algn="tl">
                    <a:srgbClr val="000000">
                      <a:alpha val="43137"/>
                    </a:srgbClr>
                  </a:outerShdw>
                </a:effectLst>
              </a:rPr>
              <a:t>Pando</a:t>
            </a:r>
            <a:endParaRPr lang="es-AR" sz="1800"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107504" y="2004665"/>
            <a:ext cx="8990776" cy="4376663"/>
          </a:xfrm>
          <a:solidFill>
            <a:schemeClr val="accent1">
              <a:lumMod val="40000"/>
              <a:lumOff val="60000"/>
            </a:schemeClr>
          </a:solidFill>
          <a:ln>
            <a:solidFill>
              <a:schemeClr val="accent1"/>
            </a:solidFill>
          </a:ln>
        </p:spPr>
        <p:txBody>
          <a:bodyPr numCol="3">
            <a:normAutofit fontScale="92500" lnSpcReduction="20000"/>
          </a:bodyPr>
          <a:lstStyle/>
          <a:p>
            <a:pPr marL="0" indent="0" algn="ctr">
              <a:buNone/>
            </a:pPr>
            <a:r>
              <a:rPr lang="es-AR" dirty="0"/>
              <a:t>Unidad </a:t>
            </a:r>
            <a:r>
              <a:rPr lang="es-AR" dirty="0" smtClean="0"/>
              <a:t>3:</a:t>
            </a:r>
          </a:p>
          <a:p>
            <a:pPr marL="0" indent="0" algn="ctr">
              <a:buNone/>
            </a:pPr>
            <a:r>
              <a:rPr lang="es-AR" sz="2600" dirty="0" smtClean="0"/>
              <a:t>Infancia</a:t>
            </a:r>
            <a:r>
              <a:rPr lang="es-AR" sz="2600" dirty="0"/>
              <a:t>, familia, maternidad y crianza</a:t>
            </a:r>
            <a:r>
              <a:rPr lang="es-AR" sz="2600" dirty="0" smtClean="0"/>
              <a:t>. Perspectivas </a:t>
            </a:r>
            <a:r>
              <a:rPr lang="es-AR" sz="2600" dirty="0"/>
              <a:t>comparadas en torno a la  niñez, la familia, la maternidad  y  la crianza: </a:t>
            </a:r>
            <a:r>
              <a:rPr lang="es-AR" sz="2600" dirty="0" smtClean="0"/>
              <a:t>actividades</a:t>
            </a:r>
            <a:r>
              <a:rPr lang="es-AR" sz="2600" dirty="0"/>
              <a:t>, espacios, categorías, intervenciones y relaciones sociales</a:t>
            </a:r>
            <a:r>
              <a:rPr lang="es-AR" sz="2600" dirty="0" smtClean="0"/>
              <a:t>.</a:t>
            </a:r>
          </a:p>
          <a:p>
            <a:pPr marL="0" indent="0" algn="ctr">
              <a:buNone/>
            </a:pPr>
            <a:endParaRPr lang="es-AR" sz="2600" dirty="0"/>
          </a:p>
          <a:p>
            <a:pPr marL="0" indent="0" algn="ctr">
              <a:buNone/>
            </a:pPr>
            <a:endParaRPr lang="es-AR" sz="2600" dirty="0" smtClean="0"/>
          </a:p>
          <a:p>
            <a:pPr>
              <a:buFont typeface="Wingdings" panose="05000000000000000000" pitchFamily="2" charset="2"/>
              <a:buChar char="v"/>
            </a:pPr>
            <a:r>
              <a:rPr lang="es-AR" sz="1900" i="1" dirty="0"/>
              <a:t>Actividad Teórica</a:t>
            </a:r>
          </a:p>
          <a:p>
            <a:pPr marL="0" indent="0">
              <a:buNone/>
            </a:pPr>
            <a:r>
              <a:rPr lang="es-AR" sz="1900" dirty="0"/>
              <a:t>Exposición  por  parte  de  las  profesoras  de  las  principales  herramientas </a:t>
            </a:r>
            <a:r>
              <a:rPr lang="es-AR" sz="1900" dirty="0" smtClean="0"/>
              <a:t>conceptuales  </a:t>
            </a:r>
            <a:r>
              <a:rPr lang="es-AR" sz="1900" dirty="0"/>
              <a:t>planteadas  en  la  bibliografía.  Recuperación  de  lo  producido  en  el  trabajo </a:t>
            </a:r>
            <a:r>
              <a:rPr lang="es-AR" sz="1900" dirty="0" smtClean="0"/>
              <a:t>práctico</a:t>
            </a:r>
            <a:r>
              <a:rPr lang="es-AR" sz="1900" dirty="0"/>
              <a:t>.</a:t>
            </a:r>
          </a:p>
          <a:p>
            <a:pPr>
              <a:buFont typeface="Wingdings" panose="05000000000000000000" pitchFamily="2" charset="2"/>
              <a:buChar char="v"/>
            </a:pPr>
            <a:r>
              <a:rPr lang="es-AR" sz="1900" i="1" dirty="0"/>
              <a:t>Actividades Prácticas</a:t>
            </a:r>
          </a:p>
          <a:p>
            <a:pPr marL="0" indent="0">
              <a:buNone/>
            </a:pPr>
            <a:r>
              <a:rPr lang="es-AR" sz="1900" dirty="0"/>
              <a:t>Trabajo  práctico  sobre  la  película  “Kajianteya,  la  que  tiene  fortaleza”  y  “Las </a:t>
            </a:r>
            <a:r>
              <a:rPr lang="es-AR" sz="1900" dirty="0" smtClean="0"/>
              <a:t>prácticas </a:t>
            </a:r>
            <a:r>
              <a:rPr lang="es-AR" sz="1900" dirty="0"/>
              <a:t>de crianza en comunidades indígenas del pueblo </a:t>
            </a:r>
            <a:r>
              <a:rPr lang="es-AR" sz="1900" dirty="0" err="1"/>
              <a:t>Wichi</a:t>
            </a:r>
            <a:r>
              <a:rPr lang="es-AR" sz="1900" dirty="0"/>
              <a:t>” </a:t>
            </a:r>
            <a:r>
              <a:rPr lang="es-AR" sz="1900" dirty="0" smtClean="0"/>
              <a:t>- UNICEF  </a:t>
            </a:r>
            <a:r>
              <a:rPr lang="es-AR" sz="1900" dirty="0"/>
              <a:t>–  Programa </a:t>
            </a:r>
            <a:r>
              <a:rPr lang="es-AR" sz="1900" dirty="0" err="1" smtClean="0"/>
              <a:t>Interagencial</a:t>
            </a:r>
            <a:r>
              <a:rPr lang="es-AR" sz="1900" dirty="0" smtClean="0"/>
              <a:t> </a:t>
            </a:r>
            <a:r>
              <a:rPr lang="es-AR" sz="1900" dirty="0"/>
              <a:t>– Provincia de Salta</a:t>
            </a:r>
            <a:r>
              <a:rPr lang="es-AR" sz="1900" dirty="0" smtClean="0"/>
              <a:t>.</a:t>
            </a:r>
          </a:p>
          <a:p>
            <a:pPr marL="0" indent="0">
              <a:buNone/>
            </a:pPr>
            <a:r>
              <a:rPr lang="es-AR" sz="1600" dirty="0" smtClean="0"/>
              <a:t>	</a:t>
            </a:r>
          </a:p>
          <a:p>
            <a:pPr marL="0" indent="0">
              <a:buNone/>
            </a:pPr>
            <a:endParaRPr lang="es-AR" sz="1600" dirty="0"/>
          </a:p>
          <a:p>
            <a:pPr marL="0" indent="0">
              <a:buNone/>
            </a:pPr>
            <a:endParaRPr lang="es-AR" sz="1600" dirty="0" smtClean="0"/>
          </a:p>
          <a:p>
            <a:pPr marL="0" indent="0" algn="ctr">
              <a:buNone/>
            </a:pPr>
            <a:r>
              <a:rPr lang="es-AR" sz="1600" dirty="0" smtClean="0"/>
              <a:t>Bibliografía</a:t>
            </a:r>
          </a:p>
          <a:p>
            <a:pPr>
              <a:buFont typeface="Wingdings" panose="05000000000000000000" pitchFamily="2" charset="2"/>
              <a:buChar char="v"/>
            </a:pPr>
            <a:r>
              <a:rPr lang="es-AR" sz="1600" dirty="0" smtClean="0"/>
              <a:t>Bourdieu</a:t>
            </a:r>
            <a:r>
              <a:rPr lang="es-AR" sz="1600" dirty="0"/>
              <a:t>,  Pierre  (1998</a:t>
            </a:r>
            <a:r>
              <a:rPr lang="es-AR" sz="1600" dirty="0" smtClean="0"/>
              <a:t>).“</a:t>
            </a:r>
            <a:r>
              <a:rPr lang="es-AR" sz="1600" dirty="0"/>
              <a:t>Espíritu  de  familia”.  En:  </a:t>
            </a:r>
            <a:r>
              <a:rPr lang="es-AR" sz="1600" dirty="0" err="1"/>
              <a:t>Neufeld</a:t>
            </a:r>
            <a:r>
              <a:rPr lang="es-AR" sz="1600" dirty="0"/>
              <a:t>,  M.R.,  </a:t>
            </a:r>
            <a:r>
              <a:rPr lang="es-AR" sz="1600" dirty="0" err="1"/>
              <a:t>Grimberg</a:t>
            </a:r>
            <a:r>
              <a:rPr lang="es-AR" sz="1600" dirty="0"/>
              <a:t>,  M., </a:t>
            </a:r>
            <a:r>
              <a:rPr lang="es-AR" sz="1600" dirty="0" err="1" smtClean="0"/>
              <a:t>Tiscornia</a:t>
            </a:r>
            <a:r>
              <a:rPr lang="es-AR" sz="1600" dirty="0"/>
              <a:t>, S. </a:t>
            </a:r>
            <a:r>
              <a:rPr lang="es-AR" sz="1600" dirty="0" smtClean="0"/>
              <a:t>y Wallace</a:t>
            </a:r>
            <a:r>
              <a:rPr lang="es-AR" sz="1600" dirty="0"/>
              <a:t>, S. (</a:t>
            </a:r>
            <a:r>
              <a:rPr lang="es-AR" sz="1600" dirty="0" err="1"/>
              <a:t>comps</a:t>
            </a:r>
            <a:r>
              <a:rPr lang="es-AR" sz="1600" dirty="0" smtClean="0"/>
              <a:t>.)Antropología </a:t>
            </a:r>
            <a:r>
              <a:rPr lang="es-AR" sz="1600" dirty="0"/>
              <a:t>social y política. Hegemonía y poder: </a:t>
            </a:r>
            <a:r>
              <a:rPr lang="es-AR" sz="1600" dirty="0" smtClean="0"/>
              <a:t>el </a:t>
            </a:r>
            <a:r>
              <a:rPr lang="es-AR" sz="1600" dirty="0"/>
              <a:t>mundo en movimiento. Buenos Aires: </a:t>
            </a:r>
            <a:r>
              <a:rPr lang="es-AR" sz="1600" dirty="0" err="1"/>
              <a:t>Eudeba</a:t>
            </a:r>
            <a:r>
              <a:rPr lang="es-AR" sz="1600" dirty="0"/>
              <a:t>.</a:t>
            </a:r>
          </a:p>
          <a:p>
            <a:pPr>
              <a:buFont typeface="Wingdings" panose="05000000000000000000" pitchFamily="2" charset="2"/>
              <a:buChar char="v"/>
            </a:pPr>
            <a:r>
              <a:rPr lang="es-AR" sz="1600" dirty="0" err="1" smtClean="0"/>
              <a:t>Enriz</a:t>
            </a:r>
            <a:r>
              <a:rPr lang="es-AR" sz="1600" dirty="0"/>
              <a:t>, Noelia 2012 “Categorías etarias y experiencias cotidianas de niños y niñas </a:t>
            </a:r>
            <a:r>
              <a:rPr lang="es-AR" sz="1600" dirty="0" err="1" smtClean="0"/>
              <a:t>mbyá</a:t>
            </a:r>
            <a:r>
              <a:rPr lang="es-AR" sz="1600" dirty="0" smtClean="0"/>
              <a:t>”. En  </a:t>
            </a:r>
            <a:r>
              <a:rPr lang="es-AR" sz="1600" dirty="0"/>
              <a:t>Domínguez  </a:t>
            </a:r>
            <a:r>
              <a:rPr lang="es-AR" sz="1600" dirty="0" err="1"/>
              <a:t>Mon</a:t>
            </a:r>
            <a:r>
              <a:rPr lang="es-AR" sz="1600" dirty="0"/>
              <a:t>,  Ana  y  otros,  Usos  del  </a:t>
            </a:r>
            <a:r>
              <a:rPr lang="es-AR" sz="1600" dirty="0" smtClean="0"/>
              <a:t>tiempo, temporalidades  </a:t>
            </a:r>
            <a:r>
              <a:rPr lang="es-AR" sz="1600" dirty="0"/>
              <a:t>y  géneros  en </a:t>
            </a:r>
            <a:r>
              <a:rPr lang="es-AR" sz="1600" dirty="0" smtClean="0"/>
              <a:t>contextos</a:t>
            </a:r>
            <a:r>
              <a:rPr lang="es-AR" sz="1600" dirty="0"/>
              <a:t>, Buenos Aires: Editorial Antropofagia, pp. </a:t>
            </a:r>
            <a:r>
              <a:rPr lang="es-AR" sz="1600" dirty="0" smtClean="0"/>
              <a:t>159-182</a:t>
            </a:r>
            <a:endParaRPr lang="es-AR" sz="1600" dirty="0"/>
          </a:p>
        </p:txBody>
      </p:sp>
    </p:spTree>
    <p:extLst>
      <p:ext uri="{BB962C8B-B14F-4D97-AF65-F5344CB8AC3E}">
        <p14:creationId xmlns:p14="http://schemas.microsoft.com/office/powerpoint/2010/main" val="144205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332656"/>
            <a:ext cx="8435280" cy="2088232"/>
          </a:xfrm>
        </p:spPr>
        <p:txBody>
          <a:bodyPr>
            <a:noAutofit/>
          </a:bodyPr>
          <a:lstStyle/>
          <a:p>
            <a:pPr algn="just"/>
            <a:r>
              <a:rPr lang="es-AR" sz="1800" dirty="0" smtClean="0"/>
              <a:t> </a:t>
            </a:r>
            <a:br>
              <a:rPr lang="es-AR" sz="1800" dirty="0" smtClean="0"/>
            </a:br>
            <a:endParaRPr lang="es-AR" sz="1600" dirty="0"/>
          </a:p>
        </p:txBody>
      </p:sp>
      <p:sp>
        <p:nvSpPr>
          <p:cNvPr id="4" name="3 Marcador de contenido"/>
          <p:cNvSpPr txBox="1">
            <a:spLocks/>
          </p:cNvSpPr>
          <p:nvPr/>
        </p:nvSpPr>
        <p:spPr>
          <a:xfrm>
            <a:off x="683568" y="1600200"/>
            <a:ext cx="8003232" cy="4525963"/>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AR" b="1" dirty="0" smtClean="0"/>
              <a:t>Hoja de Ruta 14.00-18.00- Clase 4 (11-11-23)</a:t>
            </a:r>
          </a:p>
          <a:p>
            <a:pPr marL="0" indent="0">
              <a:buFont typeface="Arial" pitchFamily="34" charset="0"/>
              <a:buNone/>
            </a:pPr>
            <a:r>
              <a:rPr lang="es-AR" dirty="0" smtClean="0"/>
              <a:t> </a:t>
            </a:r>
          </a:p>
          <a:p>
            <a:pPr marL="0" indent="0">
              <a:buFont typeface="Arial" pitchFamily="34" charset="0"/>
              <a:buNone/>
            </a:pPr>
            <a:r>
              <a:rPr lang="es-AR" b="1" i="1" dirty="0" smtClean="0"/>
              <a:t>14.00-14.40 </a:t>
            </a:r>
            <a:endParaRPr lang="es-AR" dirty="0" smtClean="0"/>
          </a:p>
          <a:p>
            <a:pPr marL="0" indent="0">
              <a:buFont typeface="Arial" pitchFamily="34" charset="0"/>
              <a:buNone/>
            </a:pPr>
            <a:r>
              <a:rPr lang="es-AR" i="1" dirty="0" smtClean="0"/>
              <a:t>40 Minutos: presentarse, exponer la unidad.</a:t>
            </a:r>
            <a:endParaRPr lang="es-AR" dirty="0" smtClean="0"/>
          </a:p>
          <a:p>
            <a:pPr marL="0" indent="0">
              <a:buFont typeface="Arial" pitchFamily="34" charset="0"/>
              <a:buNone/>
            </a:pPr>
            <a:r>
              <a:rPr lang="es-AR" b="1" dirty="0" smtClean="0"/>
              <a:t>14.40-16.30</a:t>
            </a:r>
            <a:endParaRPr lang="es-AR" dirty="0" smtClean="0"/>
          </a:p>
          <a:p>
            <a:pPr marL="0" indent="0">
              <a:buFont typeface="Arial" pitchFamily="34" charset="0"/>
              <a:buNone/>
            </a:pPr>
            <a:r>
              <a:rPr lang="es-AR" i="1" dirty="0" smtClean="0"/>
              <a:t>90 Minutos:</a:t>
            </a:r>
            <a:endParaRPr lang="es-AR" dirty="0" smtClean="0"/>
          </a:p>
          <a:p>
            <a:pPr marL="0" indent="0">
              <a:buFont typeface="Arial" pitchFamily="34" charset="0"/>
              <a:buNone/>
            </a:pPr>
            <a:r>
              <a:rPr lang="es-AR" b="1" i="1" dirty="0" smtClean="0"/>
              <a:t>Construir infancias, familias, etnicidad</a:t>
            </a:r>
            <a:endParaRPr lang="es-AR" dirty="0" smtClean="0"/>
          </a:p>
          <a:p>
            <a:pPr marL="0" indent="0">
              <a:buFont typeface="Arial" pitchFamily="34" charset="0"/>
              <a:buNone/>
            </a:pPr>
            <a:r>
              <a:rPr lang="es-AR" i="1" dirty="0" smtClean="0"/>
              <a:t>Conceptos comunes y distantes entre las disciplinas</a:t>
            </a:r>
            <a:endParaRPr lang="es-AR" dirty="0" smtClean="0"/>
          </a:p>
          <a:p>
            <a:pPr marL="0" indent="0">
              <a:buFont typeface="Arial" pitchFamily="34" charset="0"/>
              <a:buNone/>
            </a:pPr>
            <a:r>
              <a:rPr lang="es-AR" b="1" i="1" dirty="0" smtClean="0"/>
              <a:t>16.45-17.30 práctica</a:t>
            </a:r>
            <a:r>
              <a:rPr lang="es-AR" dirty="0" smtClean="0"/>
              <a:t> </a:t>
            </a:r>
          </a:p>
          <a:p>
            <a:pPr marL="0" indent="0">
              <a:buFont typeface="Arial" pitchFamily="34" charset="0"/>
              <a:buNone/>
            </a:pPr>
            <a:r>
              <a:rPr lang="es-AR" b="1" dirty="0" smtClean="0"/>
              <a:t>17.30-18.00 cierre y devoluciones</a:t>
            </a:r>
            <a:endParaRPr lang="es-AR" dirty="0" smtClean="0"/>
          </a:p>
          <a:p>
            <a:pPr marL="0" indent="0">
              <a:buFont typeface="Arial" pitchFamily="34" charset="0"/>
              <a:buNone/>
            </a:pPr>
            <a:r>
              <a:rPr lang="es-AR" dirty="0" smtClean="0"/>
              <a:t>30 minutos</a:t>
            </a:r>
            <a:endParaRPr lang="es-AR" dirty="0"/>
          </a:p>
        </p:txBody>
      </p:sp>
    </p:spTree>
    <p:extLst>
      <p:ext uri="{BB962C8B-B14F-4D97-AF65-F5344CB8AC3E}">
        <p14:creationId xmlns:p14="http://schemas.microsoft.com/office/powerpoint/2010/main" val="3667119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40000"/>
              <a:lumOff val="60000"/>
            </a:schemeClr>
          </a:solidFill>
        </p:spPr>
        <p:txBody>
          <a:bodyPr>
            <a:normAutofit/>
          </a:bodyPr>
          <a:lstStyle/>
          <a:p>
            <a:r>
              <a:rPr lang="es-AR" dirty="0" smtClean="0"/>
              <a:t>Multicultaridad en la infancia</a:t>
            </a:r>
            <a:endParaRPr lang="es-AR" dirty="0"/>
          </a:p>
        </p:txBody>
      </p:sp>
      <p:sp>
        <p:nvSpPr>
          <p:cNvPr id="3" name="2 Marcador de contenido"/>
          <p:cNvSpPr>
            <a:spLocks noGrp="1"/>
          </p:cNvSpPr>
          <p:nvPr>
            <p:ph sz="half" idx="1"/>
          </p:nvPr>
        </p:nvSpPr>
        <p:spPr>
          <a:xfrm>
            <a:off x="457200" y="1412776"/>
            <a:ext cx="8291264" cy="4713387"/>
          </a:xfrm>
        </p:spPr>
        <p:txBody>
          <a:bodyPr>
            <a:normAutofit fontScale="40000" lnSpcReduction="20000"/>
          </a:bodyPr>
          <a:lstStyle/>
          <a:p>
            <a:pPr marL="0" indent="0" algn="just">
              <a:buNone/>
            </a:pPr>
            <a:endParaRPr lang="es-AR" sz="3800" dirty="0"/>
          </a:p>
          <a:p>
            <a:pPr marL="0" indent="0" algn="just">
              <a:buNone/>
            </a:pPr>
            <a:r>
              <a:rPr lang="es-AR" sz="4000" dirty="0" smtClean="0"/>
              <a:t>Enriz:2012</a:t>
            </a:r>
          </a:p>
          <a:p>
            <a:pPr marL="0" indent="0" algn="just">
              <a:buNone/>
            </a:pPr>
            <a:endParaRPr lang="es-AR" sz="4000" dirty="0"/>
          </a:p>
          <a:p>
            <a:pPr marL="0" indent="0" algn="just">
              <a:buNone/>
            </a:pPr>
            <a:r>
              <a:rPr lang="es-AR" sz="4000" dirty="0" smtClean="0"/>
              <a:t>“Nos </a:t>
            </a:r>
            <a:r>
              <a:rPr lang="es-AR" sz="4000" dirty="0"/>
              <a:t>centraremos aquí en la temporalidad, por su la relevancia como organizadora de prácticas </a:t>
            </a:r>
          </a:p>
          <a:p>
            <a:pPr marL="0" indent="0" algn="just">
              <a:buNone/>
            </a:pPr>
            <a:r>
              <a:rPr lang="es-AR" sz="4000" dirty="0"/>
              <a:t>concretas  y  de  experiencias  cotidianas,  debe  ser  interpelada  desde  el  valor  socialmente </a:t>
            </a:r>
          </a:p>
          <a:p>
            <a:pPr marL="0" indent="0" algn="just">
              <a:buNone/>
            </a:pPr>
            <a:r>
              <a:rPr lang="es-AR" sz="4000" dirty="0"/>
              <a:t>otorgado a dicha temática de </a:t>
            </a:r>
            <a:r>
              <a:rPr lang="es-AR" sz="4000" dirty="0" smtClean="0"/>
              <a:t>indagación”</a:t>
            </a:r>
          </a:p>
          <a:p>
            <a:pPr marL="0" indent="0" algn="just">
              <a:buNone/>
            </a:pPr>
            <a:r>
              <a:rPr lang="es-AR" sz="4000" dirty="0" smtClean="0"/>
              <a:t>Sumando a estas dimensiones  </a:t>
            </a:r>
            <a:r>
              <a:rPr lang="es-AR" sz="4000" dirty="0"/>
              <a:t>de  </a:t>
            </a:r>
            <a:r>
              <a:rPr lang="es-AR" sz="4000" dirty="0" smtClean="0"/>
              <a:t>análisis:  </a:t>
            </a:r>
            <a:r>
              <a:rPr lang="es-AR" sz="4000" dirty="0"/>
              <a:t>las  perspectivas  de  las </a:t>
            </a:r>
            <a:r>
              <a:rPr lang="es-AR" sz="4000" dirty="0" smtClean="0"/>
              <a:t>categorías  </a:t>
            </a:r>
            <a:r>
              <a:rPr lang="es-AR" sz="4000" dirty="0"/>
              <a:t>lingüísticas </a:t>
            </a:r>
            <a:r>
              <a:rPr lang="es-AR" sz="4000" dirty="0" smtClean="0"/>
              <a:t>reflexión  para una </a:t>
            </a:r>
            <a:r>
              <a:rPr lang="es-AR" sz="4000" dirty="0"/>
              <a:t>perspectiva multicultural  de indagación de las categorías de análisis </a:t>
            </a:r>
            <a:r>
              <a:rPr lang="es-AR" sz="4000" dirty="0" smtClean="0"/>
              <a:t>recuperadas  </a:t>
            </a:r>
            <a:r>
              <a:rPr lang="es-AR" sz="4000" dirty="0"/>
              <a:t>en  trabajo  de  campo  con  población  </a:t>
            </a:r>
            <a:r>
              <a:rPr lang="es-AR" sz="4000" dirty="0" err="1"/>
              <a:t>mbyá</a:t>
            </a:r>
            <a:r>
              <a:rPr lang="es-AR" sz="4000" dirty="0"/>
              <a:t>  guaraní  en  la </a:t>
            </a:r>
          </a:p>
          <a:p>
            <a:pPr marL="0" indent="0" algn="just">
              <a:buNone/>
            </a:pPr>
            <a:r>
              <a:rPr lang="es-AR" sz="4000" dirty="0"/>
              <a:t>provincia de Misiones, Argentina.. </a:t>
            </a:r>
            <a:r>
              <a:rPr lang="es-AR" sz="4000" dirty="0" smtClean="0"/>
              <a:t>El </a:t>
            </a:r>
            <a:r>
              <a:rPr lang="es-AR" sz="4000" dirty="0"/>
              <a:t>valor del territorio donde el núcleo se asienta </a:t>
            </a:r>
            <a:r>
              <a:rPr lang="es-AR" sz="4000" dirty="0" smtClean="0"/>
              <a:t>es la potencialidad </a:t>
            </a:r>
            <a:endParaRPr lang="es-AR" sz="4000" dirty="0"/>
          </a:p>
          <a:p>
            <a:pPr marL="0" indent="0" algn="just">
              <a:buNone/>
            </a:pPr>
            <a:r>
              <a:rPr lang="es-AR" sz="4000" dirty="0" smtClean="0"/>
              <a:t>para </a:t>
            </a:r>
            <a:r>
              <a:rPr lang="es-AR" sz="4000" dirty="0"/>
              <a:t>el desarrollo del  </a:t>
            </a:r>
            <a:r>
              <a:rPr lang="es-AR" sz="4000" dirty="0" err="1"/>
              <a:t>teko</a:t>
            </a:r>
            <a:r>
              <a:rPr lang="es-AR" sz="4000" dirty="0"/>
              <a:t>  (el modo de ser </a:t>
            </a:r>
            <a:r>
              <a:rPr lang="es-AR" sz="4000" dirty="0" err="1"/>
              <a:t>mbyá</a:t>
            </a:r>
            <a:r>
              <a:rPr lang="es-AR" sz="4000" dirty="0" smtClean="0"/>
              <a:t>)…  </a:t>
            </a:r>
            <a:r>
              <a:rPr lang="es-AR" sz="4000" dirty="0"/>
              <a:t>Los  niños </a:t>
            </a:r>
          </a:p>
          <a:p>
            <a:pPr marL="0" indent="0" algn="just">
              <a:buNone/>
            </a:pPr>
            <a:r>
              <a:rPr lang="es-AR" sz="4000" dirty="0"/>
              <a:t>circulan  entre  fogones,  allí  se  alimentan  y  expresan  los  comentarios  que  guían  </a:t>
            </a:r>
            <a:r>
              <a:rPr lang="es-AR" sz="4000" dirty="0" smtClean="0"/>
              <a:t>sus</a:t>
            </a:r>
            <a:endParaRPr lang="es-AR" sz="4000" dirty="0"/>
          </a:p>
          <a:p>
            <a:pPr marL="0" indent="0" algn="just">
              <a:buNone/>
            </a:pPr>
            <a:r>
              <a:rPr lang="es-AR" sz="4000" dirty="0"/>
              <a:t>cotidianeidades. </a:t>
            </a:r>
          </a:p>
          <a:p>
            <a:pPr marL="0" indent="0" algn="just">
              <a:buNone/>
            </a:pPr>
            <a:r>
              <a:rPr lang="es-AR" sz="4000" dirty="0" smtClean="0"/>
              <a:t>algunos </a:t>
            </a:r>
            <a:r>
              <a:rPr lang="es-AR" sz="4000" dirty="0"/>
              <a:t>elementos particulares: </a:t>
            </a:r>
            <a:r>
              <a:rPr lang="es-AR" sz="4000" dirty="0" smtClean="0"/>
              <a:t> </a:t>
            </a:r>
            <a:r>
              <a:rPr lang="es-AR" sz="4000" dirty="0"/>
              <a:t>“</a:t>
            </a:r>
            <a:r>
              <a:rPr lang="es-AR" sz="4000" dirty="0" smtClean="0"/>
              <a:t>banquitos”,  </a:t>
            </a:r>
            <a:r>
              <a:rPr lang="es-AR" sz="4000" dirty="0"/>
              <a:t>asientos  de  unos  veinte </a:t>
            </a:r>
            <a:r>
              <a:rPr lang="es-AR" sz="4000" dirty="0" smtClean="0"/>
              <a:t>centímetros </a:t>
            </a:r>
            <a:r>
              <a:rPr lang="es-AR" sz="4000" dirty="0"/>
              <a:t>de altura. </a:t>
            </a:r>
            <a:r>
              <a:rPr lang="es-AR" sz="4000" dirty="0" smtClean="0"/>
              <a:t>..admiten </a:t>
            </a:r>
            <a:r>
              <a:rPr lang="es-AR" sz="4000" dirty="0"/>
              <a:t>el uso por parte de</a:t>
            </a:r>
          </a:p>
          <a:p>
            <a:pPr marL="0" indent="0" algn="just">
              <a:buNone/>
            </a:pPr>
            <a:r>
              <a:rPr lang="es-AR" sz="4000" dirty="0"/>
              <a:t>cualquier  miembro,  niño  o  adulto. </a:t>
            </a:r>
            <a:r>
              <a:rPr lang="es-AR" sz="4000" dirty="0" smtClean="0"/>
              <a:t>..  </a:t>
            </a:r>
            <a:r>
              <a:rPr lang="es-AR" sz="4000" dirty="0"/>
              <a:t>benefician  la  cercanía  al  </a:t>
            </a:r>
            <a:r>
              <a:rPr lang="es-AR" sz="4000" dirty="0" smtClean="0"/>
              <a:t>fuego... </a:t>
            </a:r>
            <a:r>
              <a:rPr lang="es-AR" sz="4000" dirty="0"/>
              <a:t>mantienen la mirada a la altura de </a:t>
            </a:r>
            <a:r>
              <a:rPr lang="es-AR" sz="4000" dirty="0" smtClean="0"/>
              <a:t>los </a:t>
            </a:r>
            <a:r>
              <a:rPr lang="es-AR" sz="4000" dirty="0"/>
              <a:t>niños. </a:t>
            </a:r>
            <a:endParaRPr lang="es-AR" sz="4000" dirty="0" smtClean="0"/>
          </a:p>
        </p:txBody>
      </p:sp>
    </p:spTree>
    <p:extLst>
      <p:ext uri="{BB962C8B-B14F-4D97-AF65-F5344CB8AC3E}">
        <p14:creationId xmlns:p14="http://schemas.microsoft.com/office/powerpoint/2010/main" val="328270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899592" y="260648"/>
            <a:ext cx="7488832" cy="5472608"/>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AR" sz="2000" dirty="0" smtClean="0"/>
              <a:t>Estructura:</a:t>
            </a:r>
          </a:p>
          <a:p>
            <a:pPr marL="342900" indent="-342900">
              <a:buFont typeface="Arial" panose="020B0604020202020204" pitchFamily="34" charset="0"/>
              <a:buChar char="•"/>
            </a:pPr>
            <a:r>
              <a:rPr lang="es-AR" sz="2000" dirty="0"/>
              <a:t>Categorías nativas y etapas de la </a:t>
            </a:r>
            <a:r>
              <a:rPr lang="es-AR" sz="2000" dirty="0" smtClean="0"/>
              <a:t>vida</a:t>
            </a:r>
          </a:p>
          <a:p>
            <a:pPr marL="342900" indent="-342900">
              <a:buFont typeface="Arial" panose="020B0604020202020204" pitchFamily="34" charset="0"/>
              <a:buChar char="•"/>
            </a:pPr>
            <a:r>
              <a:rPr lang="es-AR" sz="2000" dirty="0"/>
              <a:t>Etapas de la vida y formas de </a:t>
            </a:r>
            <a:r>
              <a:rPr lang="es-AR" sz="2000" dirty="0" smtClean="0"/>
              <a:t>vivirla</a:t>
            </a:r>
          </a:p>
          <a:p>
            <a:pPr marL="342900" indent="-342900">
              <a:buFont typeface="Arial" panose="020B0604020202020204" pitchFamily="34" charset="0"/>
              <a:buChar char="•"/>
            </a:pPr>
            <a:r>
              <a:rPr lang="es-AR" sz="2000" dirty="0"/>
              <a:t>Prácticas cotidianas y etapas de la </a:t>
            </a:r>
            <a:r>
              <a:rPr lang="es-AR" sz="2000" dirty="0" smtClean="0"/>
              <a:t>vida</a:t>
            </a:r>
          </a:p>
          <a:p>
            <a:pPr marL="342900" indent="-342900">
              <a:buFont typeface="Arial" panose="020B0604020202020204" pitchFamily="34" charset="0"/>
              <a:buChar char="•"/>
            </a:pPr>
            <a:r>
              <a:rPr lang="es-AR" sz="2000" dirty="0"/>
              <a:t>A modo de </a:t>
            </a:r>
            <a:r>
              <a:rPr lang="es-AR" sz="2000" dirty="0" smtClean="0"/>
              <a:t>cierre</a:t>
            </a:r>
          </a:p>
          <a:p>
            <a:r>
              <a:rPr lang="es-AR" sz="2000" i="1" dirty="0"/>
              <a:t>las  etapas  etarias  que  el  grupo  establece.  De  esas </a:t>
            </a:r>
          </a:p>
          <a:p>
            <a:r>
              <a:rPr lang="es-AR" sz="2000" i="1" dirty="0"/>
              <a:t>conceptualizaciones  desarrollamos  expresiones  concretas  de  los  elementos  que  las </a:t>
            </a:r>
          </a:p>
          <a:p>
            <a:r>
              <a:rPr lang="es-AR" sz="2000" i="1" dirty="0"/>
              <a:t>diferencian</a:t>
            </a:r>
            <a:r>
              <a:rPr lang="es-AR" sz="2000" i="1" dirty="0" smtClean="0"/>
              <a:t>.</a:t>
            </a:r>
          </a:p>
          <a:p>
            <a:r>
              <a:rPr lang="es-AR" sz="2000" i="1" dirty="0"/>
              <a:t> se expresaban diferencias entre las formas de conceptualizar el tiempo </a:t>
            </a:r>
          </a:p>
          <a:p>
            <a:r>
              <a:rPr lang="es-AR" sz="2000" i="1" dirty="0"/>
              <a:t>cotidiano  de  niños  y  </a:t>
            </a:r>
            <a:r>
              <a:rPr lang="es-AR" sz="2000" i="1" dirty="0" smtClean="0"/>
              <a:t>adultos.</a:t>
            </a:r>
          </a:p>
          <a:p>
            <a:r>
              <a:rPr lang="es-AR" sz="2000" i="1" dirty="0"/>
              <a:t>La experiencia del tiempo es uno de los elementos nucleares en la constitución de una auto representación  </a:t>
            </a:r>
            <a:r>
              <a:rPr lang="es-AR" sz="2000" i="1" dirty="0" smtClean="0"/>
              <a:t>social…</a:t>
            </a:r>
          </a:p>
          <a:p>
            <a:r>
              <a:rPr lang="es-AR" sz="2000" i="1" dirty="0"/>
              <a:t> la  fricción  interétnica  conlleva  nuevas  modalidades  de  temporalidad  a  estas </a:t>
            </a:r>
          </a:p>
          <a:p>
            <a:r>
              <a:rPr lang="es-AR" sz="2000" i="1" dirty="0"/>
              <a:t>poblaciones y nuevas representaciones sobre el tiempo y los modos de uso esperados, desde la </a:t>
            </a:r>
          </a:p>
          <a:p>
            <a:r>
              <a:rPr lang="es-AR" sz="2000" i="1" dirty="0"/>
              <a:t>campana escolar hasta el horario en que pasa el camión que los lleva   a la changa. El ejercicio </a:t>
            </a:r>
          </a:p>
          <a:p>
            <a:r>
              <a:rPr lang="es-AR" sz="2000" i="1" dirty="0"/>
              <a:t>de  una  temporalidad  </a:t>
            </a:r>
            <a:r>
              <a:rPr lang="es-AR" sz="2000" i="1" dirty="0" err="1"/>
              <a:t>etnocéntrica</a:t>
            </a:r>
            <a:r>
              <a:rPr lang="es-AR" sz="2000" i="1" dirty="0"/>
              <a:t>,  sostenida  desde  parámetros  mercantiles  es  uno  de  los </a:t>
            </a:r>
          </a:p>
          <a:p>
            <a:r>
              <a:rPr lang="es-AR" sz="2000" i="1" dirty="0"/>
              <a:t>grandes conflictos que enfrentan las poblaciones indígenas frente a lógicas del mercado.</a:t>
            </a:r>
            <a:endParaRPr lang="es-AR" sz="2000" i="1" dirty="0"/>
          </a:p>
        </p:txBody>
      </p:sp>
    </p:spTree>
    <p:extLst>
      <p:ext uri="{BB962C8B-B14F-4D97-AF65-F5344CB8AC3E}">
        <p14:creationId xmlns:p14="http://schemas.microsoft.com/office/powerpoint/2010/main" val="2720725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a:t>Bourdieu,  Pierre  (1998).“Espíritu  de  familia”</a:t>
            </a:r>
          </a:p>
        </p:txBody>
      </p:sp>
      <p:sp>
        <p:nvSpPr>
          <p:cNvPr id="3" name="2 Marcador de contenido"/>
          <p:cNvSpPr>
            <a:spLocks noGrp="1"/>
          </p:cNvSpPr>
          <p:nvPr>
            <p:ph idx="1"/>
          </p:nvPr>
        </p:nvSpPr>
        <p:spPr/>
        <p:txBody>
          <a:bodyPr>
            <a:normAutofit fontScale="40000" lnSpcReduction="20000"/>
          </a:bodyPr>
          <a:lstStyle/>
          <a:p>
            <a:r>
              <a:rPr lang="es-AR" dirty="0"/>
              <a:t>Ciertos </a:t>
            </a:r>
            <a:r>
              <a:rPr lang="es-AR" dirty="0" err="1"/>
              <a:t>etnometodólogos</a:t>
            </a:r>
            <a:r>
              <a:rPr lang="es-AR" dirty="0"/>
              <a:t>, que ven en el discurso sobre la </a:t>
            </a:r>
            <a:r>
              <a:rPr lang="es-AR" dirty="0" smtClean="0"/>
              <a:t>familia </a:t>
            </a:r>
            <a:r>
              <a:rPr lang="es-AR" dirty="0"/>
              <a:t>una especie de ideología política que designa una configuración valorizada de </a:t>
            </a:r>
            <a:r>
              <a:rPr lang="es-AR" dirty="0" smtClean="0"/>
              <a:t>las  </a:t>
            </a:r>
            <a:r>
              <a:rPr lang="es-AR" dirty="0"/>
              <a:t>relaciones  sociales,  desprenden  una  serie  de  presupuestos  comunes  a  este </a:t>
            </a:r>
            <a:r>
              <a:rPr lang="es-AR" dirty="0" smtClean="0"/>
              <a:t>discurso</a:t>
            </a:r>
            <a:r>
              <a:rPr lang="es-AR" dirty="0"/>
              <a:t>, tanto cotidiano como académico. </a:t>
            </a:r>
            <a:r>
              <a:rPr lang="es-AR" dirty="0" smtClean="0"/>
              <a:t> </a:t>
            </a:r>
            <a:r>
              <a:rPr lang="es-AR" dirty="0"/>
              <a:t>Primer conjunto de propiedades: por medio de una especie de antropomorfismo, </a:t>
            </a:r>
            <a:r>
              <a:rPr lang="es-AR" dirty="0" smtClean="0"/>
              <a:t>consistente  </a:t>
            </a:r>
            <a:r>
              <a:rPr lang="es-AR" dirty="0"/>
              <a:t>en  atribuir  a  un  grupo  las  propiedades  de  un  individuo,  se  concibe a  la </a:t>
            </a:r>
            <a:r>
              <a:rPr lang="es-AR" dirty="0" smtClean="0"/>
              <a:t>familia </a:t>
            </a:r>
            <a:r>
              <a:rPr lang="es-AR" dirty="0"/>
              <a:t>como una realidad que trasciende a sus </a:t>
            </a:r>
            <a:r>
              <a:rPr lang="es-AR" dirty="0" err="1"/>
              <a:t>miem</a:t>
            </a:r>
            <a:r>
              <a:rPr lang="es-AR" dirty="0"/>
              <a:t> </a:t>
            </a:r>
            <a:r>
              <a:rPr lang="es-AR" dirty="0" err="1"/>
              <a:t>bros</a:t>
            </a:r>
            <a:r>
              <a:rPr lang="es-AR" dirty="0"/>
              <a:t>, un personaje transpersonal </a:t>
            </a:r>
            <a:r>
              <a:rPr lang="es-AR" dirty="0" smtClean="0"/>
              <a:t>dotado </a:t>
            </a:r>
            <a:r>
              <a:rPr lang="es-AR" dirty="0"/>
              <a:t>de una vida y espíritu comunes y una visión </a:t>
            </a:r>
            <a:r>
              <a:rPr lang="es-AR" dirty="0" smtClean="0"/>
              <a:t>particular </a:t>
            </a:r>
            <a:r>
              <a:rPr lang="es-AR" dirty="0"/>
              <a:t>del mundo. </a:t>
            </a:r>
          </a:p>
          <a:p>
            <a:r>
              <a:rPr lang="es-AR" dirty="0"/>
              <a:t> Segundo conjunto de propiedades: las definiciones de familia tendrían en común </a:t>
            </a:r>
            <a:r>
              <a:rPr lang="es-AR" dirty="0" smtClean="0"/>
              <a:t>suponer </a:t>
            </a:r>
            <a:r>
              <a:rPr lang="es-AR" dirty="0"/>
              <a:t>que ésta existe como un universo social aparte, comprometido en un trabajo </a:t>
            </a:r>
            <a:r>
              <a:rPr lang="es-AR" dirty="0" smtClean="0"/>
              <a:t>de </a:t>
            </a:r>
            <a:r>
              <a:rPr lang="es-AR" dirty="0"/>
              <a:t>perpetuación de las fronteras y orientado hacia  la idealización de su interior como </a:t>
            </a:r>
            <a:r>
              <a:rPr lang="es-AR" dirty="0" smtClean="0"/>
              <a:t>sagrado</a:t>
            </a:r>
            <a:r>
              <a:rPr lang="es-AR" dirty="0"/>
              <a:t>,  </a:t>
            </a:r>
            <a:r>
              <a:rPr lang="es-AR" dirty="0" err="1"/>
              <a:t>sanctum</a:t>
            </a:r>
            <a:r>
              <a:rPr lang="es-AR" dirty="0"/>
              <a:t> (por  oposición  al  exterior).  Este  universo  sagrado,  secreto,  de </a:t>
            </a:r>
            <a:r>
              <a:rPr lang="es-AR" dirty="0" smtClean="0"/>
              <a:t>puertas </a:t>
            </a:r>
            <a:r>
              <a:rPr lang="es-AR" dirty="0"/>
              <a:t>cerradas sobre su intimidad, separado del exterior por la barrera simbólica del </a:t>
            </a:r>
            <a:r>
              <a:rPr lang="es-AR" dirty="0" smtClean="0"/>
              <a:t>umbral</a:t>
            </a:r>
            <a:r>
              <a:rPr lang="es-AR" dirty="0"/>
              <a:t>,  se  perpetúa  y perpetúa  su propia  separación,  su  </a:t>
            </a:r>
            <a:r>
              <a:rPr lang="es-AR" dirty="0" err="1"/>
              <a:t>privacy</a:t>
            </a:r>
            <a:r>
              <a:rPr lang="es-AR" dirty="0"/>
              <a:t>, como obstáculo al </a:t>
            </a:r>
            <a:r>
              <a:rPr lang="es-AR" dirty="0" smtClean="0"/>
              <a:t>conocimiento</a:t>
            </a:r>
            <a:r>
              <a:rPr lang="es-AR" dirty="0"/>
              <a:t>,  secreto  de  los  asuntos  privados,  salvaguardia  de  la  trastienda </a:t>
            </a:r>
            <a:r>
              <a:rPr lang="es-AR" dirty="0" smtClean="0"/>
              <a:t>(</a:t>
            </a:r>
            <a:r>
              <a:rPr lang="es-AR" dirty="0" err="1"/>
              <a:t>backstade</a:t>
            </a:r>
            <a:r>
              <a:rPr lang="es-AR" dirty="0"/>
              <a:t>), del dominio de lo privado. </a:t>
            </a:r>
            <a:endParaRPr lang="es-AR" dirty="0" smtClean="0"/>
          </a:p>
          <a:p>
            <a:r>
              <a:rPr lang="es-AR" dirty="0" smtClean="0"/>
              <a:t>A </a:t>
            </a:r>
            <a:r>
              <a:rPr lang="es-AR" dirty="0"/>
              <a:t>este tema de la </a:t>
            </a:r>
            <a:r>
              <a:rPr lang="es-AR" dirty="0" err="1"/>
              <a:t>privacy</a:t>
            </a:r>
            <a:r>
              <a:rPr lang="es-AR" dirty="0"/>
              <a:t> se podría arrimar otro, </a:t>
            </a:r>
            <a:r>
              <a:rPr lang="es-AR" dirty="0" smtClean="0"/>
              <a:t>el </a:t>
            </a:r>
            <a:r>
              <a:rPr lang="es-AR" dirty="0"/>
              <a:t>de  la morada (</a:t>
            </a:r>
            <a:r>
              <a:rPr lang="es-AR" dirty="0" err="1"/>
              <a:t>demeure</a:t>
            </a:r>
            <a:r>
              <a:rPr lang="es-AR" dirty="0"/>
              <a:t>),  de la  casa como  lugar estable,  que permanece, y  de la </a:t>
            </a:r>
            <a:r>
              <a:rPr lang="es-AR" dirty="0" err="1" smtClean="0"/>
              <a:t>maisonnée</a:t>
            </a:r>
            <a:r>
              <a:rPr lang="es-AR" dirty="0" smtClean="0"/>
              <a:t>  </a:t>
            </a:r>
            <a:r>
              <a:rPr lang="es-AR" dirty="0"/>
              <a:t>como  unidad  permanente,  asociada  de  manera  duradera  a  la  vivienda </a:t>
            </a:r>
            <a:r>
              <a:rPr lang="es-AR" dirty="0" smtClean="0"/>
              <a:t>transmisible </a:t>
            </a:r>
            <a:r>
              <a:rPr lang="es-AR" dirty="0"/>
              <a:t>indefinidamente. </a:t>
            </a:r>
            <a:r>
              <a:rPr lang="es-AR" dirty="0" smtClean="0"/>
              <a:t> </a:t>
            </a:r>
            <a:r>
              <a:rPr lang="es-AR" dirty="0"/>
              <a:t>Así, en el </a:t>
            </a:r>
            <a:r>
              <a:rPr lang="es-AR" dirty="0" err="1"/>
              <a:t>family</a:t>
            </a:r>
            <a:r>
              <a:rPr lang="es-AR" dirty="0"/>
              <a:t> </a:t>
            </a:r>
            <a:r>
              <a:rPr lang="es-AR" dirty="0" err="1"/>
              <a:t>discourse</a:t>
            </a:r>
            <a:r>
              <a:rPr lang="es-AR" dirty="0"/>
              <a:t>, discurso que la familia dice acerca de la familia, la </a:t>
            </a:r>
            <a:r>
              <a:rPr lang="es-AR" dirty="0" smtClean="0"/>
              <a:t>unidad </a:t>
            </a:r>
            <a:r>
              <a:rPr lang="es-AR" dirty="0"/>
              <a:t>doméstica es concebida como un agente activo, dotado de voluntad, capaz de </a:t>
            </a:r>
            <a:r>
              <a:rPr lang="es-AR" dirty="0" smtClean="0"/>
              <a:t>pensar</a:t>
            </a:r>
            <a:r>
              <a:rPr lang="es-AR" dirty="0"/>
              <a:t>, de sentir y actuar y fundada sobre un conjunto de presupuestos cognitivos y de </a:t>
            </a:r>
            <a:r>
              <a:rPr lang="es-AR" dirty="0" smtClean="0"/>
              <a:t>prescripciones  </a:t>
            </a:r>
            <a:r>
              <a:rPr lang="es-AR" dirty="0"/>
              <a:t>normativas  concernientes a la  manera correcta  de vivir las relaciones </a:t>
            </a:r>
            <a:r>
              <a:rPr lang="es-AR" dirty="0" smtClean="0"/>
              <a:t>domésticas</a:t>
            </a:r>
            <a:r>
              <a:rPr lang="es-AR" dirty="0"/>
              <a:t>:  universo  de  donde  están  suspendidas  las leyes  ordinarias  del  mundo </a:t>
            </a:r>
            <a:r>
              <a:rPr lang="es-AR" dirty="0" smtClean="0"/>
              <a:t>económico</a:t>
            </a:r>
            <a:r>
              <a:rPr lang="es-AR" dirty="0"/>
              <a:t>,  la  familia  es  el  lugar  de  la  confianza  (</a:t>
            </a:r>
            <a:r>
              <a:rPr lang="es-AR" dirty="0" err="1"/>
              <a:t>trusting</a:t>
            </a:r>
            <a:r>
              <a:rPr lang="es-AR" dirty="0"/>
              <a:t>),  del  don  (</a:t>
            </a:r>
            <a:r>
              <a:rPr lang="es-AR" dirty="0" err="1"/>
              <a:t>Giving</a:t>
            </a:r>
            <a:r>
              <a:rPr lang="es-AR" dirty="0"/>
              <a:t>) –por </a:t>
            </a:r>
            <a:r>
              <a:rPr lang="es-AR" dirty="0" smtClean="0"/>
              <a:t>oposición  </a:t>
            </a:r>
            <a:r>
              <a:rPr lang="es-AR" dirty="0"/>
              <a:t>al  mercado  y  al  </a:t>
            </a:r>
            <a:r>
              <a:rPr lang="es-AR" dirty="0" err="1"/>
              <a:t>donnant</a:t>
            </a:r>
            <a:r>
              <a:rPr lang="es-AR" dirty="0"/>
              <a:t>  </a:t>
            </a:r>
            <a:r>
              <a:rPr lang="es-AR" dirty="0" err="1"/>
              <a:t>donnant</a:t>
            </a:r>
            <a:r>
              <a:rPr lang="es-AR" dirty="0"/>
              <a:t>–  o,  </a:t>
            </a:r>
            <a:r>
              <a:rPr lang="es-AR" dirty="0" smtClean="0"/>
              <a:t>para  </a:t>
            </a:r>
            <a:r>
              <a:rPr lang="es-AR" dirty="0"/>
              <a:t>hablar  como  Aristóteles,  de  la </a:t>
            </a:r>
            <a:r>
              <a:rPr lang="es-AR" dirty="0" err="1" smtClean="0"/>
              <a:t>philia</a:t>
            </a:r>
            <a:r>
              <a:rPr lang="es-AR" dirty="0"/>
              <a:t>, palabra que a menudo se traduce por amistad, y que en realidad se refiere a la </a:t>
            </a:r>
            <a:r>
              <a:rPr lang="es-AR" dirty="0" smtClean="0"/>
              <a:t>negativa  </a:t>
            </a:r>
            <a:r>
              <a:rPr lang="es-AR" dirty="0"/>
              <a:t>al  espíritu  calculador;  el  lugar  donde  se  suspende  el  interés  en  el  sentido </a:t>
            </a:r>
            <a:r>
              <a:rPr lang="es-AR" dirty="0" smtClean="0"/>
              <a:t>estrecho </a:t>
            </a:r>
            <a:r>
              <a:rPr lang="es-AR" dirty="0"/>
              <a:t>del término, es decir, la búsqueda del equivalente en los intercambios. Con </a:t>
            </a:r>
            <a:r>
              <a:rPr lang="es-AR" dirty="0" smtClean="0"/>
              <a:t>frecuencia</a:t>
            </a:r>
            <a:r>
              <a:rPr lang="es-AR" dirty="0"/>
              <a:t>, y seguramente de modo universal, el </a:t>
            </a:r>
            <a:r>
              <a:rPr lang="es-AR" dirty="0" smtClean="0"/>
              <a:t>discurso </a:t>
            </a:r>
            <a:r>
              <a:rPr lang="es-AR" dirty="0"/>
              <a:t>ordinario toma de la familia </a:t>
            </a:r>
            <a:r>
              <a:rPr lang="es-AR" dirty="0" smtClean="0"/>
              <a:t>modelos  </a:t>
            </a:r>
            <a:r>
              <a:rPr lang="es-AR" dirty="0"/>
              <a:t>ideales  de  relaciones  </a:t>
            </a:r>
            <a:r>
              <a:rPr lang="es-AR" dirty="0" smtClean="0"/>
              <a:t>humanas  </a:t>
            </a:r>
            <a:r>
              <a:rPr lang="es-AR" dirty="0"/>
              <a:t>(por  ejemplo, con  conceptos  como  el  de </a:t>
            </a:r>
            <a:r>
              <a:rPr lang="es-AR" dirty="0" smtClean="0"/>
              <a:t>fraternidad</a:t>
            </a:r>
            <a:r>
              <a:rPr lang="es-AR" dirty="0"/>
              <a:t>),  y  las  relaciones  familiares,  en  su  definición  oficial,  tienden  a  funcionar </a:t>
            </a:r>
            <a:r>
              <a:rPr lang="es-AR" dirty="0" smtClean="0"/>
              <a:t>como </a:t>
            </a:r>
            <a:r>
              <a:rPr lang="es-AR" dirty="0"/>
              <a:t>principios de construcción y de evaluación de toda relación social. </a:t>
            </a:r>
          </a:p>
        </p:txBody>
      </p:sp>
    </p:spTree>
    <p:extLst>
      <p:ext uri="{BB962C8B-B14F-4D97-AF65-F5344CB8AC3E}">
        <p14:creationId xmlns:p14="http://schemas.microsoft.com/office/powerpoint/2010/main" val="2054736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5616624"/>
          </a:xfrm>
        </p:spPr>
        <p:txBody>
          <a:bodyPr>
            <a:normAutofit fontScale="70000" lnSpcReduction="20000"/>
          </a:bodyPr>
          <a:lstStyle/>
          <a:p>
            <a:pPr marL="0" indent="0" algn="ctr">
              <a:buNone/>
            </a:pPr>
            <a:r>
              <a:rPr lang="es-AR" dirty="0" smtClean="0"/>
              <a:t>-la  </a:t>
            </a:r>
            <a:r>
              <a:rPr lang="es-AR" dirty="0"/>
              <a:t>familia  como  categoría  social  objetiva  (estructura  estructurante)  es  el </a:t>
            </a:r>
            <a:r>
              <a:rPr lang="es-AR" dirty="0" smtClean="0"/>
              <a:t>fundamento  </a:t>
            </a:r>
            <a:r>
              <a:rPr lang="es-AR" dirty="0"/>
              <a:t>de  la  familia  como  categoría  social  </a:t>
            </a:r>
            <a:r>
              <a:rPr lang="es-AR" dirty="0" err="1"/>
              <a:t>subj</a:t>
            </a:r>
            <a:r>
              <a:rPr lang="es-AR" dirty="0"/>
              <a:t> </a:t>
            </a:r>
            <a:r>
              <a:rPr lang="es-AR" dirty="0" err="1"/>
              <a:t>etiva</a:t>
            </a:r>
            <a:r>
              <a:rPr lang="es-AR" dirty="0"/>
              <a:t>  (estructura  estructurada), </a:t>
            </a:r>
          </a:p>
          <a:p>
            <a:pPr marL="0" indent="0" algn="ctr">
              <a:buNone/>
            </a:pPr>
            <a:r>
              <a:rPr lang="es-AR" dirty="0"/>
              <a:t>categoría  mental  que  es  el  principio  de  miles  de  representaciones  y  de  acciones </a:t>
            </a:r>
            <a:r>
              <a:rPr lang="es-AR" dirty="0" smtClean="0"/>
              <a:t>(</a:t>
            </a:r>
            <a:r>
              <a:rPr lang="es-AR" dirty="0"/>
              <a:t>matrimonios, por  ejemplo,)  que  contribuyen  a  reproducir la categoría social objetiva. </a:t>
            </a:r>
          </a:p>
          <a:p>
            <a:pPr marL="0" indent="0" algn="ctr">
              <a:buNone/>
            </a:pPr>
            <a:r>
              <a:rPr lang="es-AR" dirty="0" smtClean="0"/>
              <a:t>-Este </a:t>
            </a:r>
            <a:r>
              <a:rPr lang="es-AR" dirty="0"/>
              <a:t>es el círculo de la reproducción del orden social. El acuerdo casi perfecto que se </a:t>
            </a:r>
            <a:r>
              <a:rPr lang="es-AR" dirty="0" smtClean="0"/>
              <a:t>establece </a:t>
            </a:r>
            <a:r>
              <a:rPr lang="es-AR" dirty="0"/>
              <a:t>entonces entre las categorías  subjetivas  y objetivas funda una experiencia </a:t>
            </a:r>
          </a:p>
          <a:p>
            <a:pPr marL="0" indent="0" algn="ctr">
              <a:buNone/>
            </a:pPr>
            <a:r>
              <a:rPr lang="es-AR" dirty="0"/>
              <a:t>del mundo como evidente, </a:t>
            </a:r>
            <a:r>
              <a:rPr lang="es-AR" dirty="0" err="1"/>
              <a:t>taken</a:t>
            </a:r>
            <a:r>
              <a:rPr lang="es-AR" dirty="0"/>
              <a:t> </a:t>
            </a:r>
            <a:r>
              <a:rPr lang="es-AR" dirty="0" err="1"/>
              <a:t>for</a:t>
            </a:r>
            <a:r>
              <a:rPr lang="es-AR" dirty="0"/>
              <a:t> </a:t>
            </a:r>
            <a:r>
              <a:rPr lang="es-AR" dirty="0" err="1"/>
              <a:t>granted</a:t>
            </a:r>
            <a:r>
              <a:rPr lang="es-AR" dirty="0"/>
              <a:t>. Y nada parece más natural que la familia: </a:t>
            </a:r>
            <a:r>
              <a:rPr lang="es-AR" dirty="0" smtClean="0"/>
              <a:t>esta </a:t>
            </a:r>
            <a:r>
              <a:rPr lang="es-AR" dirty="0"/>
              <a:t>construcción social arbitraria parece </a:t>
            </a:r>
            <a:r>
              <a:rPr lang="es-AR" dirty="0" smtClean="0"/>
              <a:t>situarse del </a:t>
            </a:r>
            <a:r>
              <a:rPr lang="es-AR" dirty="0"/>
              <a:t>lado de lo natural y lo universal. </a:t>
            </a:r>
            <a:endParaRPr lang="es-AR" dirty="0" smtClean="0"/>
          </a:p>
          <a:p>
            <a:pPr marL="0" indent="0" algn="ctr">
              <a:buNone/>
            </a:pPr>
            <a:r>
              <a:rPr lang="es-AR" dirty="0" smtClean="0"/>
              <a:t>UNIDAD DOMESTICA, CAMPOS, dominación </a:t>
            </a:r>
          </a:p>
          <a:p>
            <a:pPr marL="0" indent="0" algn="ctr">
              <a:buNone/>
            </a:pPr>
            <a:r>
              <a:rPr lang="es-AR" dirty="0" smtClean="0"/>
              <a:t>Estado y estado civil</a:t>
            </a:r>
            <a:r>
              <a:rPr lang="es-AR" dirty="0"/>
              <a:t>: la  familia  es,  ciertamente,  una  ficción, un artefacto social, </a:t>
            </a:r>
            <a:r>
              <a:rPr lang="es-AR" dirty="0" smtClean="0"/>
              <a:t>una ilusión </a:t>
            </a:r>
            <a:r>
              <a:rPr lang="es-AR" dirty="0"/>
              <a:t>en el sentido más vulgar del término, pero  una "ilusión bien fundada" porque, </a:t>
            </a:r>
            <a:r>
              <a:rPr lang="es-AR" dirty="0" smtClean="0"/>
              <a:t>producida </a:t>
            </a:r>
            <a:r>
              <a:rPr lang="es-AR" dirty="0"/>
              <a:t>y reproducida con la garantía del Estado</a:t>
            </a:r>
            <a:r>
              <a:rPr lang="es-AR" dirty="0" smtClean="0"/>
              <a:t>, recibe </a:t>
            </a:r>
            <a:r>
              <a:rPr lang="es-AR" dirty="0"/>
              <a:t>de éste, en cada momento, </a:t>
            </a:r>
            <a:r>
              <a:rPr lang="es-AR" dirty="0" smtClean="0"/>
              <a:t>los </a:t>
            </a:r>
            <a:r>
              <a:rPr lang="es-AR" dirty="0"/>
              <a:t>medios para existir y subsistir. </a:t>
            </a:r>
            <a:endParaRPr lang="es-AR" dirty="0" smtClean="0"/>
          </a:p>
        </p:txBody>
      </p:sp>
    </p:spTree>
    <p:extLst>
      <p:ext uri="{BB962C8B-B14F-4D97-AF65-F5344CB8AC3E}">
        <p14:creationId xmlns:p14="http://schemas.microsoft.com/office/powerpoint/2010/main" val="3193843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recorrido</a:t>
            </a:r>
            <a:endParaRPr lang="es-AR" dirty="0"/>
          </a:p>
        </p:txBody>
      </p:sp>
      <p:sp>
        <p:nvSpPr>
          <p:cNvPr id="3" name="2 Marcador de contenido"/>
          <p:cNvSpPr>
            <a:spLocks noGrp="1"/>
          </p:cNvSpPr>
          <p:nvPr>
            <p:ph idx="1"/>
          </p:nvPr>
        </p:nvSpPr>
        <p:spPr>
          <a:xfrm>
            <a:off x="395536" y="1628800"/>
            <a:ext cx="8229600" cy="4525963"/>
          </a:xfrm>
        </p:spPr>
        <p:txBody>
          <a:bodyPr>
            <a:normAutofit fontScale="92500" lnSpcReduction="20000"/>
          </a:bodyPr>
          <a:lstStyle/>
          <a:p>
            <a:r>
              <a:rPr lang="es-AR" b="1" dirty="0" smtClean="0"/>
              <a:t>Unidad </a:t>
            </a:r>
            <a:r>
              <a:rPr lang="es-AR" b="1" dirty="0"/>
              <a:t>2: </a:t>
            </a:r>
            <a:r>
              <a:rPr lang="es-AR" b="1" i="1" dirty="0"/>
              <a:t>Estudios antropológicos sobre las clasificaciones del ciclo vital. La niñez como alteridad.</a:t>
            </a:r>
            <a:endParaRPr lang="es-AR" dirty="0"/>
          </a:p>
          <a:p>
            <a:r>
              <a:rPr lang="es-AR" b="1" dirty="0" smtClean="0"/>
              <a:t>Unidad </a:t>
            </a:r>
            <a:r>
              <a:rPr lang="es-AR" b="1" dirty="0"/>
              <a:t>3: </a:t>
            </a:r>
            <a:r>
              <a:rPr lang="es-AR" b="1" i="1" dirty="0"/>
              <a:t>El descubrimiento de la infancia: categoría y modelo cultural. Procesos de institucionalización médica, escolar y de justicia de la “niñez” y “adolescencia”.</a:t>
            </a:r>
            <a:endParaRPr lang="es-AR" dirty="0"/>
          </a:p>
          <a:p>
            <a:r>
              <a:rPr lang="es-AR" b="1" dirty="0" smtClean="0"/>
              <a:t>Unidad </a:t>
            </a:r>
            <a:r>
              <a:rPr lang="es-AR" b="1" dirty="0"/>
              <a:t>4:</a:t>
            </a:r>
            <a:r>
              <a:rPr lang="es-AR" b="1" i="1" dirty="0"/>
              <a:t> Infancia, familia, maternidad y crianza.</a:t>
            </a:r>
            <a:endParaRPr lang="es-AR" dirty="0"/>
          </a:p>
          <a:p>
            <a:r>
              <a:rPr lang="es-AR" b="1" dirty="0" smtClean="0"/>
              <a:t>Unidad </a:t>
            </a:r>
            <a:r>
              <a:rPr lang="es-AR" b="1" dirty="0"/>
              <a:t>5: </a:t>
            </a:r>
            <a:r>
              <a:rPr lang="es-AR" b="1" i="1" dirty="0"/>
              <a:t>La voz de las/os niñas/os. Participación y autonomía.</a:t>
            </a:r>
            <a:endParaRPr lang="es-AR" dirty="0"/>
          </a:p>
          <a:p>
            <a:endParaRPr lang="es-AR" dirty="0"/>
          </a:p>
          <a:p>
            <a:endParaRPr lang="es-AR" dirty="0"/>
          </a:p>
        </p:txBody>
      </p:sp>
    </p:spTree>
    <p:extLst>
      <p:ext uri="{BB962C8B-B14F-4D97-AF65-F5344CB8AC3E}">
        <p14:creationId xmlns:p14="http://schemas.microsoft.com/office/powerpoint/2010/main" val="3426603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5616624"/>
          </a:xfrm>
        </p:spPr>
        <p:txBody>
          <a:bodyPr>
            <a:normAutofit fontScale="25000" lnSpcReduction="20000"/>
          </a:bodyPr>
          <a:lstStyle/>
          <a:p>
            <a:pPr marL="0" indent="0" algn="ctr">
              <a:buNone/>
            </a:pPr>
            <a:r>
              <a:rPr lang="es-AR" sz="5500" i="1" dirty="0" smtClean="0"/>
              <a:t>EVALUACION: </a:t>
            </a:r>
            <a:endParaRPr lang="es-AR" sz="5500" i="1" dirty="0"/>
          </a:p>
          <a:p>
            <a:pPr marL="0" lvl="0" indent="0" algn="just">
              <a:buNone/>
            </a:pPr>
            <a:r>
              <a:rPr lang="es-AR" sz="5500" b="1" dirty="0"/>
              <a:t>a. </a:t>
            </a:r>
            <a:r>
              <a:rPr lang="es-AR" sz="5500" dirty="0"/>
              <a:t>Asistencia cumplida según las normas del Reglamento vigente. </a:t>
            </a:r>
          </a:p>
          <a:p>
            <a:pPr marL="0" lvl="0" indent="0" algn="just">
              <a:buNone/>
            </a:pPr>
            <a:r>
              <a:rPr lang="es-AR" sz="5500" b="1" dirty="0"/>
              <a:t>b. </a:t>
            </a:r>
            <a:r>
              <a:rPr lang="es-AR" sz="5500" b="1" dirty="0" smtClean="0">
                <a:solidFill>
                  <a:schemeClr val="accent6"/>
                </a:solidFill>
              </a:rPr>
              <a:t>L</a:t>
            </a:r>
            <a:r>
              <a:rPr lang="es-AR" sz="5500" dirty="0" smtClean="0">
                <a:solidFill>
                  <a:schemeClr val="accent6"/>
                </a:solidFill>
              </a:rPr>
              <a:t>a </a:t>
            </a:r>
            <a:r>
              <a:rPr lang="es-AR" sz="5500" dirty="0">
                <a:solidFill>
                  <a:schemeClr val="accent6"/>
                </a:solidFill>
              </a:rPr>
              <a:t>realización de una </a:t>
            </a:r>
            <a:r>
              <a:rPr lang="es-AR" sz="5500" i="1" dirty="0">
                <a:solidFill>
                  <a:schemeClr val="accent6"/>
                </a:solidFill>
              </a:rPr>
              <a:t>reseña escrita </a:t>
            </a:r>
            <a:r>
              <a:rPr lang="es-AR" sz="5500" dirty="0">
                <a:solidFill>
                  <a:schemeClr val="accent6"/>
                </a:solidFill>
              </a:rPr>
              <a:t>de un texto elegido y que conste en las unidades </a:t>
            </a:r>
            <a:r>
              <a:rPr lang="es-AR" sz="5500" dirty="0" smtClean="0">
                <a:solidFill>
                  <a:schemeClr val="accent6"/>
                </a:solidFill>
              </a:rPr>
              <a:t>en diálogo con un texto de la unidad 5. Se espera el uso de citas bibliográficas y pautas de publicación de un material académico con resumen, al menos tres palabras clave, introducción, problema y conclusiones. La entrega se estima de máximo 6 carillas en formato digital por correo electrónico el día sábado </a:t>
            </a:r>
            <a:endParaRPr lang="es-AR" sz="5500" dirty="0">
              <a:solidFill>
                <a:schemeClr val="accent6"/>
              </a:solidFill>
            </a:endParaRPr>
          </a:p>
          <a:p>
            <a:pPr marL="0" lvl="0" indent="0" algn="just">
              <a:buNone/>
            </a:pPr>
            <a:r>
              <a:rPr lang="es-AR" sz="5500" b="1" dirty="0">
                <a:solidFill>
                  <a:schemeClr val="accent6"/>
                </a:solidFill>
              </a:rPr>
              <a:t>c. </a:t>
            </a:r>
            <a:r>
              <a:rPr lang="es-AR" sz="5500" dirty="0">
                <a:solidFill>
                  <a:schemeClr val="accent6"/>
                </a:solidFill>
              </a:rPr>
              <a:t>la reseña escrita debe ser expuesta oralmente a la </a:t>
            </a:r>
            <a:r>
              <a:rPr lang="es-AR" sz="5500" dirty="0" smtClean="0">
                <a:solidFill>
                  <a:schemeClr val="accent6"/>
                </a:solidFill>
              </a:rPr>
              <a:t>clase de cierre en 15 minutos para un cierre en común de otros 15minutos con el total de materiales presentados. </a:t>
            </a:r>
          </a:p>
          <a:p>
            <a:pPr marL="0" lvl="0" indent="0" algn="just">
              <a:buNone/>
            </a:pPr>
            <a:endParaRPr lang="es-AR" sz="5500" dirty="0">
              <a:solidFill>
                <a:schemeClr val="accent6"/>
              </a:solidFill>
            </a:endParaRPr>
          </a:p>
          <a:p>
            <a:pPr marL="0" indent="0" algn="just">
              <a:buNone/>
            </a:pPr>
            <a:r>
              <a:rPr lang="es-AR" sz="5500" dirty="0">
                <a:solidFill>
                  <a:schemeClr val="accent6"/>
                </a:solidFill>
              </a:rPr>
              <a:t>La reseña escrita constará de una nota numérica del 1 al 10. La nota final de la materia es el resultado del promedio entre la reseña escrita y la presentación oral de la misma. La nota mínima de aprobación es 7.  </a:t>
            </a:r>
            <a:endParaRPr lang="es-AR" sz="5500" dirty="0" smtClean="0">
              <a:solidFill>
                <a:schemeClr val="accent6"/>
              </a:solidFill>
            </a:endParaRPr>
          </a:p>
          <a:p>
            <a:pPr marL="0" indent="0" algn="just">
              <a:buNone/>
            </a:pPr>
            <a:endParaRPr lang="es-AR" sz="5500" dirty="0">
              <a:solidFill>
                <a:schemeClr val="accent6"/>
              </a:solidFill>
            </a:endParaRPr>
          </a:p>
          <a:p>
            <a:pPr marL="0" indent="0" algn="just">
              <a:buNone/>
            </a:pPr>
            <a:r>
              <a:rPr lang="es-AR" sz="5500" dirty="0"/>
              <a:t>La primera parte de la evaluación se aplicará sobre las capacidades desarrolladas para apropiarse conceptualmente de las ideas claves de la literatura analizada. Se tendrá en cuenta, además, la dimensión crítica de esa apropiación en la medida que pueda indicar sus limitaciones teóricas, su delimitación geográfica, las dimensiones de la realidad social no consideradas o la contrastación con problemas locales a los que, por analogía, pueda o no aplicarse la perspectiva contenida en el material de lectura. </a:t>
            </a:r>
          </a:p>
          <a:p>
            <a:pPr marL="0" indent="0" algn="just">
              <a:buNone/>
            </a:pPr>
            <a:r>
              <a:rPr lang="es-AR" sz="5500" dirty="0"/>
              <a:t>La segunda parte de la evaluación tendrá en cuenta la capacidad para desarrollar exposiciones claras de los conceptos trabajados en la bibliografía. Interesa especialmente evaluar las exposiciones críticas de los argumentos de la bibliografía reseñada. La dimensión reflexiva se expresa en la capacidad no sólo de reproducir la información contenida en los textos sino, además, traducir en palabras y experiencias propias (personales y/o profesionales) las relaciones conceptuales y empíricas destacadas en la bibliografía trabajada.</a:t>
            </a:r>
          </a:p>
          <a:p>
            <a:pPr marL="0" indent="0" algn="ctr">
              <a:buNone/>
            </a:pPr>
            <a:endParaRPr lang="es-AR" dirty="0"/>
          </a:p>
        </p:txBody>
      </p:sp>
    </p:spTree>
    <p:extLst>
      <p:ext uri="{BB962C8B-B14F-4D97-AF65-F5344CB8AC3E}">
        <p14:creationId xmlns:p14="http://schemas.microsoft.com/office/powerpoint/2010/main" val="2859080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ctr">
              <a:buNone/>
            </a:pPr>
            <a:r>
              <a:rPr lang="es-AR" dirty="0" smtClean="0"/>
              <a:t>Muchas Gracias!</a:t>
            </a:r>
          </a:p>
          <a:p>
            <a:pPr marL="0" indent="0" algn="ctr">
              <a:buNone/>
            </a:pPr>
            <a:r>
              <a:rPr lang="es-AR" dirty="0" smtClean="0"/>
              <a:t>Prof. Eugenia Morey </a:t>
            </a:r>
            <a:endParaRPr lang="es-AR" dirty="0"/>
          </a:p>
        </p:txBody>
      </p:sp>
    </p:spTree>
    <p:extLst>
      <p:ext uri="{BB962C8B-B14F-4D97-AF65-F5344CB8AC3E}">
        <p14:creationId xmlns:p14="http://schemas.microsoft.com/office/powerpoint/2010/main" val="2615296792"/>
      </p:ext>
    </p:extLst>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1796</TotalTime>
  <Words>1515</Words>
  <Application>Microsoft Office PowerPoint</Application>
  <PresentationFormat>Presentación en pantalla (4:3)</PresentationFormat>
  <Paragraphs>84</Paragraphs>
  <Slides>9</Slides>
  <Notes>1</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IUSAM CARRERA: Especialización en Psicología Clínica de Niños y Adolescentes ASIGNATURA: Antropología de las Transiciones del Ciclo Vital. Prof. Titular Lic. Eugenia Morey JTP Esp. Mariana Margarita Pando</vt:lpstr>
      <vt:lpstr>  </vt:lpstr>
      <vt:lpstr>Multicultaridad en la infancia</vt:lpstr>
      <vt:lpstr>Presentación de PowerPoint</vt:lpstr>
      <vt:lpstr>Bourdieu,  Pierre  (1998).“Espíritu  de  familia”</vt:lpstr>
      <vt:lpstr>Presentación de PowerPoint</vt:lpstr>
      <vt:lpstr>recorrido</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Menéndez, E. (2003). “Modelos de atención de los padecimientos: de exclusiones teóricas y articulaciones prácticas”.</dc:title>
  <dc:creator>Eugenia Morey</dc:creator>
  <cp:lastModifiedBy>em</cp:lastModifiedBy>
  <cp:revision>34</cp:revision>
  <dcterms:created xsi:type="dcterms:W3CDTF">2022-08-27T10:01:00Z</dcterms:created>
  <dcterms:modified xsi:type="dcterms:W3CDTF">2023-11-11T19:59:55Z</dcterms:modified>
</cp:coreProperties>
</file>